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sldIdLst>
    <p:sldId id="307" r:id="rId2"/>
    <p:sldId id="308" r:id="rId3"/>
    <p:sldId id="309" r:id="rId4"/>
    <p:sldId id="310" r:id="rId5"/>
    <p:sldId id="316" r:id="rId6"/>
    <p:sldId id="360" r:id="rId7"/>
    <p:sldId id="361" r:id="rId8"/>
    <p:sldId id="366" r:id="rId9"/>
    <p:sldId id="387" r:id="rId10"/>
    <p:sldId id="317" r:id="rId11"/>
    <p:sldId id="359" r:id="rId12"/>
    <p:sldId id="327" r:id="rId13"/>
    <p:sldId id="315" r:id="rId14"/>
    <p:sldId id="314" r:id="rId15"/>
    <p:sldId id="313" r:id="rId16"/>
    <p:sldId id="311" r:id="rId17"/>
    <p:sldId id="344" r:id="rId18"/>
    <p:sldId id="363" r:id="rId19"/>
    <p:sldId id="364" r:id="rId20"/>
    <p:sldId id="365" r:id="rId21"/>
    <p:sldId id="367" r:id="rId22"/>
    <p:sldId id="386" r:id="rId23"/>
    <p:sldId id="373" r:id="rId24"/>
    <p:sldId id="372" r:id="rId25"/>
    <p:sldId id="374" r:id="rId26"/>
    <p:sldId id="375" r:id="rId27"/>
    <p:sldId id="383" r:id="rId28"/>
    <p:sldId id="377" r:id="rId29"/>
    <p:sldId id="376" r:id="rId30"/>
    <p:sldId id="385" r:id="rId31"/>
    <p:sldId id="381" r:id="rId32"/>
    <p:sldId id="371" r:id="rId33"/>
    <p:sldId id="370" r:id="rId34"/>
    <p:sldId id="378" r:id="rId35"/>
    <p:sldId id="379" r:id="rId36"/>
    <p:sldId id="306" r:id="rId37"/>
    <p:sldId id="346" r:id="rId38"/>
    <p:sldId id="345" r:id="rId39"/>
    <p:sldId id="38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" y="9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51.18111" units="1/cm"/>
          <inkml:channelProperty channel="Y" name="resolution" value="100.93458" units="1/cm"/>
          <inkml:channelProperty channel="T" name="resolution" value="1" units="1/dev"/>
        </inkml:channelProperties>
      </inkml:inkSource>
      <inkml:timestamp xml:id="ts0" timeString="2023-10-20T11:09:56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16026 6536 0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28B9-D724-4879-9833-2ECD99A3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DDD2F-F352-4598-98D0-1FA764D55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77AB1-FA80-40B6-BD9E-12678B81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32DE0-8C73-47FE-B4F5-AC39F174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4CD00-6BA1-43CA-9E20-D4AC6EE0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A1E-49A7-4476-A4EA-CC8D324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CB0BB-F43C-4DC3-AF20-B08831DC7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9019-AEF6-428D-AAA8-B5082637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A10D-C2E4-4A24-A591-1561DE320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3A0C-103C-4882-BE5B-BD095461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68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9E00BB-DB20-45B1-8CD8-782CD1364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D6C2F-C770-4E09-9A1F-8D36450D0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86949-F9FD-454F-B20A-E42592D0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EB560-B9BA-476B-8680-32875C38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3CBAC-58B6-4488-A739-A604289F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8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0789-7E16-4088-ABBE-04ED4F52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7C80-3B9C-445C-901C-60921D5C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1DFB0-6F04-463D-9820-9EC3C79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3BD90-0704-46F7-B54E-B058E997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78B3-31D7-4E20-BB0D-D89D16A5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3730-AC6C-4022-84F5-E399B9A4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CFCD3-422E-4520-9EB8-6B01A3CED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AA8C-310F-49F1-987F-A36D9101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27E01-D6B0-4D47-9341-C4AE457C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84AA3-FB90-4804-9D1E-719329D2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9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A482-F876-4AA0-A92B-11B2F3A0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CD8C-8621-4644-B446-3C94FCE0F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63C81-FCC0-4851-9D40-B7145A464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F401E-0A13-4B40-9E89-5329FAE9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499A7-F02C-4F0A-998E-DBEC28F7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E1167-7841-46CE-A710-B4CC4B83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2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7480-1945-405B-B678-E15BBA7B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A511B-7F43-4B0B-89F0-F8E492D98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8F616-844D-457B-AD8D-58FE5A3D0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811CC-3F96-4AA2-9B7B-9FE32D511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C2C6C-81A8-479F-84A1-4C12A10D6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802E8-2392-4701-8CC5-80FB54FA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EA4E01-5FA3-4AFA-BDD9-9E3D05CF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1A605-D3D2-474F-8D59-64FB81EE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74A8-AFCE-4859-BA2E-E2D36E54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F709E-0AB3-49A8-8838-D2576A33B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AF8AF-5A93-45E7-957C-A6994DD3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2FB39-DD5E-4D65-AA64-811A168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9DEE4-D58D-4047-A0FF-907E67411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01E27-A76F-4D34-A5A8-1C791E9B2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14A1F-F635-4962-89A2-16CC5DE8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8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C560-B77B-4E6E-8B56-1701DA44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28E0-2332-4A52-8EC2-AB5A57376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29FDE-2EC8-4F12-9329-243D41E81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6E63A-0813-4842-9E46-4BBEEC04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2B8C3-43A7-4169-BDB4-5D50855D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9B10-10A0-47A9-AA6F-07C39AB8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1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A6B6-0F65-4705-A0D1-33C1024F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85DEF-D196-4E80-A8CC-F6BBE8B3C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13CEF-5648-4573-A968-449915A2F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18782-CAEC-4190-BAE3-65286D59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538CE-8705-47CC-82A5-A38064EB2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95681-BFC4-4990-8651-B96F6B97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7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D1CA22-61B2-41CE-B6C8-406B7235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2316B-3117-4DE9-BE2E-30C92FA5B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671C5-F881-4554-8684-3C09FA18C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FF3A-FB94-4961-8053-81D100DE0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004CC-763D-423B-8212-147894160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5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1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1.png"/><Relationship Id="rId2" Type="http://schemas.openxmlformats.org/officeDocument/2006/relationships/image" Target="../media/image3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0.png"/><Relationship Id="rId21" Type="http://schemas.openxmlformats.org/officeDocument/2006/relationships/image" Target="../media/image47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17" Type="http://schemas.openxmlformats.org/officeDocument/2006/relationships/image" Target="../media/image43.png"/><Relationship Id="rId2" Type="http://schemas.openxmlformats.org/officeDocument/2006/relationships/image" Target="../media/image280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1.png"/><Relationship Id="rId10" Type="http://schemas.openxmlformats.org/officeDocument/2006/relationships/image" Target="../media/image360.png"/><Relationship Id="rId19" Type="http://schemas.openxmlformats.org/officeDocument/2006/relationships/image" Target="../media/image45.png"/><Relationship Id="rId4" Type="http://schemas.openxmlformats.org/officeDocument/2006/relationships/image" Target="../media/image331.png"/><Relationship Id="rId9" Type="http://schemas.openxmlformats.org/officeDocument/2006/relationships/image" Target="../media/image350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0.png"/><Relationship Id="rId10" Type="http://schemas.openxmlformats.org/officeDocument/2006/relationships/image" Target="../media/image61.png"/><Relationship Id="rId4" Type="http://schemas.openxmlformats.org/officeDocument/2006/relationships/image" Target="../media/image550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9.png"/><Relationship Id="rId7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FBC530-6F96-45EE-B4B4-8DEE5A83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75" y="2647015"/>
            <a:ext cx="7089031" cy="3925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4000" b="1" kern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Referans Adaptif Kontrol</a:t>
            </a:r>
            <a:br>
              <a:rPr lang="tr-TR" sz="40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tr-TR" sz="40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tr-TR" sz="40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tr-TR" sz="4000" kern="12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6" name="Graphic 25" descr="Dizüstü Güvenli">
            <a:extLst>
              <a:ext uri="{FF2B5EF4-FFF2-40B4-BE49-F238E27FC236}">
                <a16:creationId xmlns:a16="http://schemas.microsoft.com/office/drawing/2014/main" id="{127EB64A-752D-7D20-38FA-7AC8073D1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62" y="1055465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880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sim 1">
            <a:extLst>
              <a:ext uri="{FF2B5EF4-FFF2-40B4-BE49-F238E27FC236}">
                <a16:creationId xmlns:a16="http://schemas.microsoft.com/office/drawing/2014/main" id="{5FB33E63-9C1C-561B-8CEA-9A568036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05F570B-4839-4637-92E8-7A2E8DBE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007"/>
            <a:ext cx="10515600" cy="587375"/>
          </a:xfrm>
        </p:spPr>
        <p:txBody>
          <a:bodyPr/>
          <a:lstStyle/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0757B0-1E43-40DF-8749-9B0BAF188CC8}"/>
                  </a:ext>
                </a:extLst>
              </p:cNvPr>
              <p:cNvSpPr txBox="1"/>
              <p:nvPr/>
            </p:nvSpPr>
            <p:spPr>
              <a:xfrm>
                <a:off x="550620" y="1092714"/>
                <a:ext cx="2678356" cy="1480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360045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523875" algn="l"/>
                  </a:tabLs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sz="1800" i="1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202124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tr-TR" sz="1800" dirty="0">
                    <a:solidFill>
                      <a:srgbClr val="202124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tr-TR" sz="1600" b="0" i="0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  </m:t>
                    </m:r>
                  </m:oMath>
                </a14:m>
                <a:endParaRPr lang="tr-TR" sz="1600" b="0" i="0" dirty="0">
                  <a:solidFill>
                    <a:srgbClr val="202124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360045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523875" algn="l"/>
                  </a:tabLst>
                </a:pPr>
                <a14:m>
                  <m:oMath xmlns:m="http://schemas.openxmlformats.org/officeDocument/2006/math">
                    <m:r>
                      <a:rPr lang="tr-TR" sz="1600" b="0" i="0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d>
                      <m:dPr>
                        <m:ctrlPr>
                          <a:rPr lang="en-US" sz="16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US" sz="16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202124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	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0757B0-1E43-40DF-8749-9B0BAF188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0" y="1092714"/>
                <a:ext cx="2678356" cy="1480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674CCFC0-A6B2-4C39-B0DF-4A767CD40979}"/>
              </a:ext>
            </a:extLst>
          </p:cNvPr>
          <p:cNvSpPr/>
          <p:nvPr/>
        </p:nvSpPr>
        <p:spPr>
          <a:xfrm>
            <a:off x="2952750" y="1092712"/>
            <a:ext cx="276226" cy="10816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AD52CE-2BA7-4727-A8DF-8EF458026452}"/>
                  </a:ext>
                </a:extLst>
              </p:cNvPr>
              <p:cNvSpPr txBox="1"/>
              <p:nvPr/>
            </p:nvSpPr>
            <p:spPr>
              <a:xfrm>
                <a:off x="-942975" y="2646149"/>
                <a:ext cx="6096000" cy="664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AD52CE-2BA7-4727-A8DF-8EF45802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2975" y="2646149"/>
                <a:ext cx="6096000" cy="664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94EB76-B1A3-4343-BFC1-71B794CD31AF}"/>
                  </a:ext>
                </a:extLst>
              </p:cNvPr>
              <p:cNvSpPr txBox="1"/>
              <p:nvPr/>
            </p:nvSpPr>
            <p:spPr>
              <a:xfrm>
                <a:off x="-1250156" y="3680409"/>
                <a:ext cx="6567486" cy="664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94EB76-B1A3-4343-BFC1-71B794CD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0156" y="3680409"/>
                <a:ext cx="6567486" cy="664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5CA1979-C32E-4602-AA3E-583D5880E156}"/>
              </a:ext>
            </a:extLst>
          </p:cNvPr>
          <p:cNvSpPr txBox="1">
            <a:spLocks/>
          </p:cNvSpPr>
          <p:nvPr/>
        </p:nvSpPr>
        <p:spPr>
          <a:xfrm>
            <a:off x="3381376" y="1482695"/>
            <a:ext cx="2800350" cy="936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tr-TR" sz="2200" dirty="0">
                <a:latin typeface="Arial" panose="020B0604020202020204" pitchFamily="34" charset="0"/>
                <a:cs typeface="Arial" panose="020B0604020202020204" pitchFamily="34" charset="0"/>
              </a:rPr>
              <a:t>Maliyet fonksiyonu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EFD4EA-16B1-405D-9D42-90F048BDE908}"/>
                  </a:ext>
                </a:extLst>
              </p:cNvPr>
              <p:cNvSpPr txBox="1"/>
              <p:nvPr/>
            </p:nvSpPr>
            <p:spPr>
              <a:xfrm>
                <a:off x="8145169" y="919051"/>
                <a:ext cx="1859467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𝑎𝑦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𝑏𝑢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EFD4EA-16B1-405D-9D42-90F048BD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169" y="919051"/>
                <a:ext cx="1859467" cy="491288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31B66B-13BA-4457-9661-8F452E956E82}"/>
                  </a:ext>
                </a:extLst>
              </p:cNvPr>
              <p:cNvSpPr txBox="1"/>
              <p:nvPr/>
            </p:nvSpPr>
            <p:spPr>
              <a:xfrm>
                <a:off x="7918661" y="1638064"/>
                <a:ext cx="2085975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31B66B-13BA-4457-9661-8F452E95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661" y="1638064"/>
                <a:ext cx="2085975" cy="491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91CFBF-F326-45FA-AD80-8679539C21AD}"/>
                  </a:ext>
                </a:extLst>
              </p:cNvPr>
              <p:cNvSpPr txBox="1"/>
              <p:nvPr/>
            </p:nvSpPr>
            <p:spPr>
              <a:xfrm>
                <a:off x="7971947" y="2186127"/>
                <a:ext cx="2962274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91CFBF-F326-45FA-AD80-8679539C2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47" y="2186127"/>
                <a:ext cx="2962274" cy="6182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5D110F-68FC-4E7C-B374-99A2EE1EB3BE}"/>
                  </a:ext>
                </a:extLst>
              </p:cNvPr>
              <p:cNvSpPr txBox="1"/>
              <p:nvPr/>
            </p:nvSpPr>
            <p:spPr>
              <a:xfrm>
                <a:off x="6512716" y="3293718"/>
                <a:ext cx="1947861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5D110F-68FC-4E7C-B374-99A2EE1E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716" y="3293718"/>
                <a:ext cx="1947861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891FC2-A4C0-4B16-9492-7508DED9DAEC}"/>
                  </a:ext>
                </a:extLst>
              </p:cNvPr>
              <p:cNvSpPr txBox="1"/>
              <p:nvPr/>
            </p:nvSpPr>
            <p:spPr>
              <a:xfrm>
                <a:off x="8460577" y="3436188"/>
                <a:ext cx="30408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891FC2-A4C0-4B16-9492-7508DED9D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577" y="3436188"/>
                <a:ext cx="3040856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9E1C34-6D8A-4FD5-859F-DF54EF1E2803}"/>
                  </a:ext>
                </a:extLst>
              </p:cNvPr>
              <p:cNvSpPr txBox="1"/>
              <p:nvPr/>
            </p:nvSpPr>
            <p:spPr>
              <a:xfrm>
                <a:off x="7918661" y="4265940"/>
                <a:ext cx="2818922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9E1C34-6D8A-4FD5-859F-DF54EF1E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661" y="4265940"/>
                <a:ext cx="2818922" cy="6649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360BD73-53E5-47FD-8F1C-92E68B35DA87}"/>
              </a:ext>
            </a:extLst>
          </p:cNvPr>
          <p:cNvSpPr txBox="1"/>
          <p:nvPr/>
        </p:nvSpPr>
        <p:spPr>
          <a:xfrm>
            <a:off x="8251710" y="4076749"/>
            <a:ext cx="2486025" cy="129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21D1D-6C7F-404F-9DDF-727CD49C2ED5}"/>
                  </a:ext>
                </a:extLst>
              </p:cNvPr>
              <p:cNvSpPr txBox="1"/>
              <p:nvPr/>
            </p:nvSpPr>
            <p:spPr>
              <a:xfrm>
                <a:off x="10090056" y="962067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B21D1D-6C7F-404F-9DDF-727CD49C2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056" y="962067"/>
                <a:ext cx="75247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6ABF8B-55B9-4AAB-96B5-8B48290216A9}"/>
                  </a:ext>
                </a:extLst>
              </p:cNvPr>
              <p:cNvSpPr txBox="1"/>
              <p:nvPr/>
            </p:nvSpPr>
            <p:spPr>
              <a:xfrm>
                <a:off x="10090055" y="1648443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6ABF8B-55B9-4AAB-96B5-8B4829021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055" y="1648443"/>
                <a:ext cx="752475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C82883-1680-475D-A8DA-2F5953C7C854}"/>
                  </a:ext>
                </a:extLst>
              </p:cNvPr>
              <p:cNvSpPr txBox="1"/>
              <p:nvPr/>
            </p:nvSpPr>
            <p:spPr>
              <a:xfrm>
                <a:off x="11104889" y="2327373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C82883-1680-475D-A8DA-2F5953C7C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889" y="2327373"/>
                <a:ext cx="752475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B026E6-752D-44A9-990C-16C0CEDB0957}"/>
                  </a:ext>
                </a:extLst>
              </p:cNvPr>
              <p:cNvSpPr txBox="1"/>
              <p:nvPr/>
            </p:nvSpPr>
            <p:spPr>
              <a:xfrm>
                <a:off x="11408114" y="3477687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B026E6-752D-44A9-990C-16C0CEDB0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8114" y="3477687"/>
                <a:ext cx="752475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BA90F8-DFF0-49D4-AAAD-47CA1A1AA09D}"/>
                  </a:ext>
                </a:extLst>
              </p:cNvPr>
              <p:cNvSpPr txBox="1"/>
              <p:nvPr/>
            </p:nvSpPr>
            <p:spPr>
              <a:xfrm>
                <a:off x="9981005" y="4353880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BA90F8-DFF0-49D4-AAAD-47CA1A1A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005" y="4353880"/>
                <a:ext cx="752475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7231F79F-1FEB-4832-B16B-7B708D07697A}"/>
              </a:ext>
            </a:extLst>
          </p:cNvPr>
          <p:cNvSpPr/>
          <p:nvPr/>
        </p:nvSpPr>
        <p:spPr>
          <a:xfrm>
            <a:off x="3484910" y="2572317"/>
            <a:ext cx="457289" cy="573061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xplosion: 8 Points 37">
            <a:extLst>
              <a:ext uri="{FF2B5EF4-FFF2-40B4-BE49-F238E27FC236}">
                <a16:creationId xmlns:a16="http://schemas.microsoft.com/office/drawing/2014/main" id="{C8935DEB-D641-45E0-9D62-F7A8DCF8E9AF}"/>
              </a:ext>
            </a:extLst>
          </p:cNvPr>
          <p:cNvSpPr/>
          <p:nvPr/>
        </p:nvSpPr>
        <p:spPr>
          <a:xfrm>
            <a:off x="3484911" y="3553318"/>
            <a:ext cx="457289" cy="573061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F6A2-A705-4C33-A840-F513FDEC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007"/>
            <a:ext cx="10515600" cy="587375"/>
          </a:xfrm>
        </p:spPr>
        <p:txBody>
          <a:bodyPr/>
          <a:lstStyle/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Gradyan Nedir ?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5C1BD8-4A16-433A-94CC-96155C8F1C83}"/>
                  </a:ext>
                </a:extLst>
              </p:cNvPr>
              <p:cNvSpPr txBox="1"/>
              <p:nvPr/>
            </p:nvSpPr>
            <p:spPr>
              <a:xfrm>
                <a:off x="128094" y="1406714"/>
                <a:ext cx="35919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ü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𝑟𝑒𝑣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5C1BD8-4A16-433A-94CC-96155C8F1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94" y="1406714"/>
                <a:ext cx="359191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CF68CAF-5A61-4A48-94A7-F5326A0D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95" y="1776046"/>
            <a:ext cx="3313508" cy="3286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18ECF-9617-4149-8A62-B45951330C0E}"/>
                  </a:ext>
                </a:extLst>
              </p:cNvPr>
              <p:cNvSpPr txBox="1"/>
              <p:nvPr/>
            </p:nvSpPr>
            <p:spPr>
              <a:xfrm>
                <a:off x="5257800" y="109738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𝐺𝑟𝑎𝑑𝑦𝑎𝑛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518ECF-9617-4149-8A62-B4595133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097380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B487C58-1F3A-4163-A472-68F6C7732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196" y="1885204"/>
            <a:ext cx="3686510" cy="33186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42D27A-A6A3-4B80-A740-9F3590433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44" y="3766017"/>
            <a:ext cx="3686509" cy="2875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E1F5A1-D91B-47B2-8F49-2BBB6660A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089" y="1097380"/>
            <a:ext cx="3313822" cy="27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A1C613C2-F4C3-4DAE-8D73-BAD59E79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007"/>
            <a:ext cx="10515600" cy="587375"/>
          </a:xfrm>
        </p:spPr>
        <p:txBody>
          <a:bodyPr/>
          <a:lstStyle/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6F3E3-0691-4B1F-A810-4CBE4C889F90}"/>
                  </a:ext>
                </a:extLst>
              </p:cNvPr>
              <p:cNvSpPr txBox="1"/>
              <p:nvPr/>
            </p:nvSpPr>
            <p:spPr>
              <a:xfrm>
                <a:off x="1076325" y="1252282"/>
                <a:ext cx="2647950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tr-T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6F3E3-0691-4B1F-A810-4CBE4C88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25" y="1252282"/>
                <a:ext cx="2647950" cy="664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39EAD55-E78F-4A89-9B68-1E0063CEFD1F}"/>
                  </a:ext>
                </a:extLst>
              </p:cNvPr>
              <p:cNvSpPr txBox="1"/>
              <p:nvPr/>
            </p:nvSpPr>
            <p:spPr>
              <a:xfrm>
                <a:off x="280987" y="2172841"/>
                <a:ext cx="3981449" cy="665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tr-T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39EAD55-E78F-4A89-9B68-1E0063CEF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87" y="2172841"/>
                <a:ext cx="3981449" cy="6656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2C2F40-1003-4D67-B3D6-DBC3927D4FA5}"/>
                  </a:ext>
                </a:extLst>
              </p:cNvPr>
              <p:cNvSpPr txBox="1"/>
              <p:nvPr/>
            </p:nvSpPr>
            <p:spPr>
              <a:xfrm>
                <a:off x="938212" y="3174930"/>
                <a:ext cx="2667000" cy="665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tr-T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2C2F40-1003-4D67-B3D6-DBC3927D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12" y="3174930"/>
                <a:ext cx="2667000" cy="665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8CA146-DD78-433A-9777-7437CF53A37A}"/>
                  </a:ext>
                </a:extLst>
              </p:cNvPr>
              <p:cNvSpPr txBox="1"/>
              <p:nvPr/>
            </p:nvSpPr>
            <p:spPr>
              <a:xfrm>
                <a:off x="938212" y="3976434"/>
                <a:ext cx="3633402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8CA146-DD78-433A-9777-7437CF53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12" y="3976434"/>
                <a:ext cx="3633402" cy="946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2CC728-C2D5-4956-8BAA-4641FE492998}"/>
                  </a:ext>
                </a:extLst>
              </p:cNvPr>
              <p:cNvSpPr txBox="1"/>
              <p:nvPr/>
            </p:nvSpPr>
            <p:spPr>
              <a:xfrm>
                <a:off x="57481" y="5113129"/>
                <a:ext cx="2481261" cy="665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2CC728-C2D5-4956-8BAA-4641FE492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1" y="5113129"/>
                <a:ext cx="2481261" cy="6658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9571D-1E92-4216-BCBB-0AFE613DFDCB}"/>
                  </a:ext>
                </a:extLst>
              </p:cNvPr>
              <p:cNvSpPr txBox="1"/>
              <p:nvPr/>
            </p:nvSpPr>
            <p:spPr>
              <a:xfrm>
                <a:off x="2313231" y="5113129"/>
                <a:ext cx="1953967" cy="665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9571D-1E92-4216-BCBB-0AFE613DF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231" y="5113129"/>
                <a:ext cx="1953967" cy="6658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A8790E-2F4A-498A-9E1B-EF9A554B31C7}"/>
                  </a:ext>
                </a:extLst>
              </p:cNvPr>
              <p:cNvSpPr txBox="1"/>
              <p:nvPr/>
            </p:nvSpPr>
            <p:spPr>
              <a:xfrm>
                <a:off x="5543856" y="1410436"/>
                <a:ext cx="5286069" cy="697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60045" algn="just">
                  <a:lnSpc>
                    <a:spcPct val="150000"/>
                  </a:lnSpc>
                  <a:spcAft>
                    <a:spcPts val="800"/>
                  </a:spcAft>
                  <a:tabLst>
                    <a:tab pos="523875" algn="l"/>
                  </a:tabLs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.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A8790E-2F4A-498A-9E1B-EF9A554B3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856" y="1410436"/>
                <a:ext cx="5286069" cy="6978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1041CBD-9C8A-41B3-9858-308CB45ED9BE}"/>
                  </a:ext>
                </a:extLst>
              </p:cNvPr>
              <p:cNvSpPr txBox="1"/>
              <p:nvPr/>
            </p:nvSpPr>
            <p:spPr>
              <a:xfrm>
                <a:off x="5754219" y="2620184"/>
                <a:ext cx="4350694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1041CBD-9C8A-41B3-9858-308CB45E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19" y="2620184"/>
                <a:ext cx="4350694" cy="665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C1864A-CDEE-425B-9C7B-E0061788172D}"/>
                  </a:ext>
                </a:extLst>
              </p:cNvPr>
              <p:cNvSpPr txBox="1"/>
              <p:nvPr/>
            </p:nvSpPr>
            <p:spPr>
              <a:xfrm>
                <a:off x="4008913" y="3686643"/>
                <a:ext cx="6096000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C1864A-CDEE-425B-9C7B-E00617881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913" y="3686643"/>
                <a:ext cx="6096000" cy="665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7C1E32-758A-4A96-B9BC-22887639F202}"/>
                  </a:ext>
                </a:extLst>
              </p:cNvPr>
              <p:cNvSpPr txBox="1"/>
              <p:nvPr/>
            </p:nvSpPr>
            <p:spPr>
              <a:xfrm>
                <a:off x="4262436" y="4683668"/>
                <a:ext cx="6096000" cy="382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7C1E32-758A-4A96-B9BC-22887639F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36" y="4683668"/>
                <a:ext cx="6096000" cy="382156"/>
              </a:xfrm>
              <a:prstGeom prst="rect">
                <a:avLst/>
              </a:prstGeom>
              <a:blipFill>
                <a:blip r:embed="rId1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9705E98-03D2-4B94-AF8B-CB8E552E514F}"/>
                  </a:ext>
                </a:extLst>
              </p:cNvPr>
              <p:cNvSpPr txBox="1"/>
              <p:nvPr/>
            </p:nvSpPr>
            <p:spPr>
              <a:xfrm>
                <a:off x="4996396" y="5113129"/>
                <a:ext cx="6096000" cy="477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60045" algn="just">
                  <a:lnSpc>
                    <a:spcPct val="150000"/>
                  </a:lnSpc>
                  <a:spcAft>
                    <a:spcPts val="800"/>
                  </a:spcAft>
                  <a:tabLst>
                    <a:tab pos="523875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1800" i="1" smtClean="0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</m:t>
                    </m:r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−</m:t>
                    </m:r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202124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9705E98-03D2-4B94-AF8B-CB8E552E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396" y="5113129"/>
                <a:ext cx="6096000" cy="477310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E713F7E-DB75-4E54-943E-E2B7E7041897}"/>
              </a:ext>
            </a:extLst>
          </p:cNvPr>
          <p:cNvSpPr txBox="1"/>
          <p:nvPr/>
        </p:nvSpPr>
        <p:spPr>
          <a:xfrm>
            <a:off x="5123475" y="4466666"/>
            <a:ext cx="4748549" cy="129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D2A6AF-BBDB-4E9B-9EBF-DC270B9A109A}"/>
                  </a:ext>
                </a:extLst>
              </p:cNvPr>
              <p:cNvSpPr txBox="1"/>
              <p:nvPr/>
            </p:nvSpPr>
            <p:spPr>
              <a:xfrm>
                <a:off x="3514723" y="1410221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(6)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D2A6AF-BBDB-4E9B-9EBF-DC270B9A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3" y="1410221"/>
                <a:ext cx="752475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F33217-680F-48E8-BE33-3ADC0CF84978}"/>
                  </a:ext>
                </a:extLst>
              </p:cNvPr>
              <p:cNvSpPr txBox="1"/>
              <p:nvPr/>
            </p:nvSpPr>
            <p:spPr>
              <a:xfrm>
                <a:off x="1895473" y="5261374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(9)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F33217-680F-48E8-BE33-3ADC0CF84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73" y="5261374"/>
                <a:ext cx="752475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661FFD-AA70-4CF6-A2CC-1F79F5F87972}"/>
                  </a:ext>
                </a:extLst>
              </p:cNvPr>
              <p:cNvSpPr txBox="1"/>
              <p:nvPr/>
            </p:nvSpPr>
            <p:spPr>
              <a:xfrm>
                <a:off x="838200" y="331028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661FFD-AA70-4CF6-A2CC-1F79F5F8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0280"/>
                <a:ext cx="6096000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8C74EC-12D8-40A5-AA4A-60B51E766C4A}"/>
                  </a:ext>
                </a:extLst>
              </p:cNvPr>
              <p:cNvSpPr txBox="1"/>
              <p:nvPr/>
            </p:nvSpPr>
            <p:spPr>
              <a:xfrm>
                <a:off x="3667123" y="2489458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8C74EC-12D8-40A5-AA4A-60B51E766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23" y="2489458"/>
                <a:ext cx="752475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052159-7158-4B0F-82C7-C8B6EA4D6E79}"/>
                  </a:ext>
                </a:extLst>
              </p:cNvPr>
              <p:cNvSpPr txBox="1"/>
              <p:nvPr/>
            </p:nvSpPr>
            <p:spPr>
              <a:xfrm>
                <a:off x="4000496" y="5240080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(10)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052159-7158-4B0F-82C7-C8B6EA4D6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6" y="5240080"/>
                <a:ext cx="752475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8E5F14-0A38-45FD-BBCA-D68565B107C3}"/>
                  </a:ext>
                </a:extLst>
              </p:cNvPr>
              <p:cNvSpPr txBox="1"/>
              <p:nvPr/>
            </p:nvSpPr>
            <p:spPr>
              <a:xfrm>
                <a:off x="9605961" y="1620046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(11)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8E5F14-0A38-45FD-BBCA-D68565B1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961" y="1620046"/>
                <a:ext cx="752475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64356F5-63FA-4978-85B4-B80D6EBDB844}"/>
                  </a:ext>
                </a:extLst>
              </p:cNvPr>
              <p:cNvSpPr txBox="1"/>
              <p:nvPr/>
            </p:nvSpPr>
            <p:spPr>
              <a:xfrm>
                <a:off x="10016350" y="2743974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(12)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64356F5-63FA-4978-85B4-B80D6EBDB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350" y="2743974"/>
                <a:ext cx="752475" cy="369332"/>
              </a:xfrm>
              <a:prstGeom prst="rect">
                <a:avLst/>
              </a:prstGeom>
              <a:blipFill>
                <a:blip r:embed="rId1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F7B2BF-A8E3-495C-AA40-1F20A326C8B9}"/>
                  </a:ext>
                </a:extLst>
              </p:cNvPr>
              <p:cNvSpPr txBox="1"/>
              <p:nvPr/>
            </p:nvSpPr>
            <p:spPr>
              <a:xfrm>
                <a:off x="9073375" y="4704196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(13)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F7B2BF-A8E3-495C-AA40-1F20A326C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375" y="4704196"/>
                <a:ext cx="752475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EDC788-E648-47DB-9832-B8AC598F3BC8}"/>
                  </a:ext>
                </a:extLst>
              </p:cNvPr>
              <p:cNvSpPr txBox="1"/>
              <p:nvPr/>
            </p:nvSpPr>
            <p:spPr>
              <a:xfrm>
                <a:off x="9073375" y="5228515"/>
                <a:ext cx="752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solidFill>
                            <a:srgbClr val="202124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(14)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EDC788-E648-47DB-9832-B8AC598F3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375" y="5228515"/>
                <a:ext cx="752475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85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sim 1">
            <a:extLst>
              <a:ext uri="{FF2B5EF4-FFF2-40B4-BE49-F238E27FC236}">
                <a16:creationId xmlns:a16="http://schemas.microsoft.com/office/drawing/2014/main" id="{419A4860-6170-58F1-834B-E5D767F9B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58C37B9-45D1-4528-9086-05D9A473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007"/>
            <a:ext cx="10515600" cy="587375"/>
          </a:xfrm>
        </p:spPr>
        <p:txBody>
          <a:bodyPr/>
          <a:lstStyle/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– State Space Form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43626B-F44F-4F07-B0F2-9C111C3E2FBE}"/>
              </a:ext>
            </a:extLst>
          </p:cNvPr>
          <p:cNvSpPr txBox="1"/>
          <p:nvPr/>
        </p:nvSpPr>
        <p:spPr>
          <a:xfrm>
            <a:off x="7096530" y="669451"/>
            <a:ext cx="4748549" cy="129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65E60E-4514-4209-BFD8-FBA98231B410}"/>
                  </a:ext>
                </a:extLst>
              </p:cNvPr>
              <p:cNvSpPr txBox="1"/>
              <p:nvPr/>
            </p:nvSpPr>
            <p:spPr>
              <a:xfrm>
                <a:off x="6422805" y="754936"/>
                <a:ext cx="6096000" cy="382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65E60E-4514-4209-BFD8-FBA98231B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805" y="754936"/>
                <a:ext cx="6096000" cy="382156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E62ACA-2704-4805-9398-E64E370B7341}"/>
                  </a:ext>
                </a:extLst>
              </p:cNvPr>
              <p:cNvSpPr txBox="1"/>
              <p:nvPr/>
            </p:nvSpPr>
            <p:spPr>
              <a:xfrm>
                <a:off x="7158571" y="1225467"/>
                <a:ext cx="6096000" cy="477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60045" algn="just">
                  <a:lnSpc>
                    <a:spcPct val="150000"/>
                  </a:lnSpc>
                  <a:spcAft>
                    <a:spcPts val="800"/>
                  </a:spcAft>
                  <a:tabLst>
                    <a:tab pos="523875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1800" i="1" smtClean="0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</m:t>
                    </m:r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−</m:t>
                    </m:r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rgbClr val="202124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E62ACA-2704-4805-9398-E64E370B7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571" y="1225467"/>
                <a:ext cx="6096000" cy="477310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513FCF-347A-4F2B-9C0B-2AF367044759}"/>
                  </a:ext>
                </a:extLst>
              </p:cNvPr>
              <p:cNvSpPr txBox="1"/>
              <p:nvPr/>
            </p:nvSpPr>
            <p:spPr>
              <a:xfrm>
                <a:off x="2264568" y="2293765"/>
                <a:ext cx="6096000" cy="66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tr-TR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513FCF-347A-4F2B-9C0B-2AF367044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568" y="2293765"/>
                <a:ext cx="6096000" cy="6678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65EFFE-9C6F-4366-BD47-B0BBD92E4DA8}"/>
                  </a:ext>
                </a:extLst>
              </p:cNvPr>
              <p:cNvSpPr txBox="1"/>
              <p:nvPr/>
            </p:nvSpPr>
            <p:spPr>
              <a:xfrm>
                <a:off x="-942975" y="323531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65EFFE-9C6F-4366-BD47-B0BBD92E4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2975" y="3235312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E48B48-8FB7-42A3-AD0D-64CCCC4FE041}"/>
                  </a:ext>
                </a:extLst>
              </p:cNvPr>
              <p:cNvSpPr txBox="1"/>
              <p:nvPr/>
            </p:nvSpPr>
            <p:spPr>
              <a:xfrm>
                <a:off x="173832" y="3754003"/>
                <a:ext cx="656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E48B48-8FB7-42A3-AD0D-64CCCC4FE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2" y="3754003"/>
                <a:ext cx="656748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46A857-CC46-4B9F-A75F-080EB1B3B7EF}"/>
                  </a:ext>
                </a:extLst>
              </p:cNvPr>
              <p:cNvSpPr txBox="1"/>
              <p:nvPr/>
            </p:nvSpPr>
            <p:spPr>
              <a:xfrm>
                <a:off x="-1254918" y="4272694"/>
                <a:ext cx="6567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46A857-CC46-4B9F-A75F-080EB1B3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4918" y="4272694"/>
                <a:ext cx="65674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74D52E-F395-4143-A063-0C15E4C6AA0B}"/>
                  </a:ext>
                </a:extLst>
              </p:cNvPr>
              <p:cNvSpPr txBox="1"/>
              <p:nvPr/>
            </p:nvSpPr>
            <p:spPr>
              <a:xfrm>
                <a:off x="-305" y="4764767"/>
                <a:ext cx="6686550" cy="37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tr-TR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tr-TR" b="0" i="0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74D52E-F395-4143-A063-0C15E4C6A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" y="4764767"/>
                <a:ext cx="6686550" cy="378693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16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sim 1">
            <a:extLst>
              <a:ext uri="{FF2B5EF4-FFF2-40B4-BE49-F238E27FC236}">
                <a16:creationId xmlns:a16="http://schemas.microsoft.com/office/drawing/2014/main" id="{2F8A598C-5430-167F-0690-74E28598D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1F04B-6250-42AE-91BF-DE5492EC6D4E}"/>
              </a:ext>
            </a:extLst>
          </p:cNvPr>
          <p:cNvSpPr txBox="1"/>
          <p:nvPr/>
        </p:nvSpPr>
        <p:spPr>
          <a:xfrm>
            <a:off x="1314450" y="204335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Lyapunov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A7F95B-8311-4A90-9EA8-6BE4B38E46FE}"/>
              </a:ext>
            </a:extLst>
          </p:cNvPr>
          <p:cNvSpPr txBox="1"/>
          <p:nvPr/>
        </p:nvSpPr>
        <p:spPr>
          <a:xfrm>
            <a:off x="6476195" y="20764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MIT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1EE4A-4F2D-4CD0-B962-1C76F5B0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12" y="2909424"/>
            <a:ext cx="4763165" cy="1305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679840-8124-425E-BD95-936B5381E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6" y="2811416"/>
            <a:ext cx="2172003" cy="8668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6D0DB0-EF0D-416F-B987-D97DFF229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99" y="3731819"/>
            <a:ext cx="1790950" cy="95263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D14380B3-3430-40A9-804B-CB95AC1EDA25}"/>
              </a:ext>
            </a:extLst>
          </p:cNvPr>
          <p:cNvSpPr txBox="1">
            <a:spLocks/>
          </p:cNvSpPr>
          <p:nvPr/>
        </p:nvSpPr>
        <p:spPr>
          <a:xfrm>
            <a:off x="838200" y="450007"/>
            <a:ext cx="1051560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– State Space Form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078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sim 1">
            <a:extLst>
              <a:ext uri="{FF2B5EF4-FFF2-40B4-BE49-F238E27FC236}">
                <a16:creationId xmlns:a16="http://schemas.microsoft.com/office/drawing/2014/main" id="{2738E122-6206-AD74-9F8E-786FDFB72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2F6377B-5851-4CD2-B600-AEED53AA42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3" y="1581150"/>
            <a:ext cx="4552950" cy="416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6C244B04-1872-480A-AC08-F840BBC5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007"/>
            <a:ext cx="10515600" cy="587375"/>
          </a:xfrm>
        </p:spPr>
        <p:txBody>
          <a:bodyPr/>
          <a:lstStyle/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– State Space Form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F2E882-7F12-4A24-B6D0-418E7429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26" y="1782471"/>
            <a:ext cx="3880824" cy="287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40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sim 1">
            <a:extLst>
              <a:ext uri="{FF2B5EF4-FFF2-40B4-BE49-F238E27FC236}">
                <a16:creationId xmlns:a16="http://schemas.microsoft.com/office/drawing/2014/main" id="{5FB33E63-9C1C-561B-8CEA-9A568036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3B56928-447A-49D1-B3F0-2BC74AD60A87}"/>
              </a:ext>
            </a:extLst>
          </p:cNvPr>
          <p:cNvSpPr txBox="1">
            <a:spLocks/>
          </p:cNvSpPr>
          <p:nvPr/>
        </p:nvSpPr>
        <p:spPr>
          <a:xfrm>
            <a:off x="838200" y="450007"/>
            <a:ext cx="1051560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– Matlab Sim Update – First euler Method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48326-9187-451B-A4A0-462489B00C06}"/>
              </a:ext>
            </a:extLst>
          </p:cNvPr>
          <p:cNvSpPr txBox="1"/>
          <p:nvPr/>
        </p:nvSpPr>
        <p:spPr>
          <a:xfrm>
            <a:off x="1400175" y="206931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Lyapunov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1BB58-1C8A-4A30-B5A1-311D9DFE6FCE}"/>
              </a:ext>
            </a:extLst>
          </p:cNvPr>
          <p:cNvSpPr txBox="1"/>
          <p:nvPr/>
        </p:nvSpPr>
        <p:spPr>
          <a:xfrm>
            <a:off x="6476195" y="20764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MIT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22358D-304F-4165-A618-D7F65DEE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3214495"/>
            <a:ext cx="2886410" cy="1183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70B270-3B14-4037-A215-49B909B2F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20" y="2620184"/>
            <a:ext cx="6316343" cy="104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CA5B-AC21-4C4A-8AFF-F4C019F0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907" y="3671693"/>
            <a:ext cx="6316343" cy="11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02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E5F276-ECCD-4433-8A7D-C4FD2F55CEFC}"/>
              </a:ext>
            </a:extLst>
          </p:cNvPr>
          <p:cNvSpPr txBox="1">
            <a:spLocks/>
          </p:cNvSpPr>
          <p:nvPr/>
        </p:nvSpPr>
        <p:spPr>
          <a:xfrm>
            <a:off x="838200" y="450007"/>
            <a:ext cx="1051560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– Matlab Sim Update – Runge Kutta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6D494-0A01-40A6-A219-F7F5AF02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63" y="1129876"/>
            <a:ext cx="4115374" cy="216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5F098-0E7F-42D4-B117-45BB4E7DFB3D}"/>
                  </a:ext>
                </a:extLst>
              </p:cNvPr>
              <p:cNvSpPr txBox="1"/>
              <p:nvPr/>
            </p:nvSpPr>
            <p:spPr>
              <a:xfrm>
                <a:off x="5105400" y="1295518"/>
                <a:ext cx="6096000" cy="377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5F098-0E7F-42D4-B117-45BB4E7D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295518"/>
                <a:ext cx="6096000" cy="377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4F7F0E-A07A-4A9C-84D8-0920A2013E92}"/>
                  </a:ext>
                </a:extLst>
              </p:cNvPr>
              <p:cNvSpPr txBox="1"/>
              <p:nvPr/>
            </p:nvSpPr>
            <p:spPr>
              <a:xfrm>
                <a:off x="6096000" y="2221484"/>
                <a:ext cx="2476500" cy="1163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4F7F0E-A07A-4A9C-84D8-0920A2013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21484"/>
                <a:ext cx="2476500" cy="116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C20746-25D0-437D-8DB9-3B817E82037C}"/>
                  </a:ext>
                </a:extLst>
              </p:cNvPr>
              <p:cNvSpPr txBox="1"/>
              <p:nvPr/>
            </p:nvSpPr>
            <p:spPr>
              <a:xfrm>
                <a:off x="5857875" y="2211115"/>
                <a:ext cx="6096000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C20746-25D0-437D-8DB9-3B817E820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875" y="2211115"/>
                <a:ext cx="6096000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D052F5-8C69-49D3-A599-7EF45B0C99A5}"/>
                  </a:ext>
                </a:extLst>
              </p:cNvPr>
              <p:cNvSpPr txBox="1"/>
              <p:nvPr/>
            </p:nvSpPr>
            <p:spPr>
              <a:xfrm>
                <a:off x="7334250" y="2140252"/>
                <a:ext cx="6096000" cy="113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D052F5-8C69-49D3-A599-7EF45B0C9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50" y="2140252"/>
                <a:ext cx="6096000" cy="1139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9A3F9B-6AB3-46CB-91F7-3894340F658A}"/>
                  </a:ext>
                </a:extLst>
              </p:cNvPr>
              <p:cNvSpPr txBox="1"/>
              <p:nvPr/>
            </p:nvSpPr>
            <p:spPr>
              <a:xfrm>
                <a:off x="4795838" y="1735489"/>
                <a:ext cx="6715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9A3F9B-6AB3-46CB-91F7-3894340F6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38" y="1735489"/>
                <a:ext cx="67151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E29D60-2FD5-4916-9EDF-0512A254D54D}"/>
                  </a:ext>
                </a:extLst>
              </p:cNvPr>
              <p:cNvSpPr txBox="1"/>
              <p:nvPr/>
            </p:nvSpPr>
            <p:spPr>
              <a:xfrm>
                <a:off x="3405188" y="3901945"/>
                <a:ext cx="6715124" cy="11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  1  0   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0 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  0   0  1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0 0−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E29D60-2FD5-4916-9EDF-0512A254D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188" y="3901945"/>
                <a:ext cx="6715124" cy="1149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841788-3360-4AA5-B442-B4D9606FEE17}"/>
                  </a:ext>
                </a:extLst>
              </p:cNvPr>
              <p:cNvSpPr txBox="1"/>
              <p:nvPr/>
            </p:nvSpPr>
            <p:spPr>
              <a:xfrm>
                <a:off x="5857875" y="3840793"/>
                <a:ext cx="6715124" cy="11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    0    0     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0 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    0     0    1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0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841788-3360-4AA5-B442-B4D9606F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875" y="3840793"/>
                <a:ext cx="6715124" cy="1149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732C-D477-4364-AA69-D7D59E7EDD92}"/>
                  </a:ext>
                </a:extLst>
              </p:cNvPr>
              <p:cNvSpPr txBox="1"/>
              <p:nvPr/>
            </p:nvSpPr>
            <p:spPr>
              <a:xfrm>
                <a:off x="3219450" y="5562482"/>
                <a:ext cx="6715124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&amp;1 0 0 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0 1 0</m:t>
                              </m:r>
                            </m:e>
                          </m:eqAr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E3732C-D477-4364-AA69-D7D59E7ED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450" y="5562482"/>
                <a:ext cx="6715124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24916C-D068-43E8-A09D-FF0FC8FB270A}"/>
                  </a:ext>
                </a:extLst>
              </p:cNvPr>
              <p:cNvSpPr txBox="1"/>
              <p:nvPr/>
            </p:nvSpPr>
            <p:spPr>
              <a:xfrm>
                <a:off x="5857875" y="5550952"/>
                <a:ext cx="6715124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0 0 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0 0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24916C-D068-43E8-A09D-FF0FC8FB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875" y="5550952"/>
                <a:ext cx="6715124" cy="5542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A497E317-F875-4813-81ED-87E473EBF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605" y="3612346"/>
            <a:ext cx="4134795" cy="22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44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F8A598C-5430-167F-0690-74E28598D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D14380B3-3430-40A9-804B-CB95AC1EDA25}"/>
              </a:ext>
            </a:extLst>
          </p:cNvPr>
          <p:cNvSpPr txBox="1">
            <a:spLocks/>
          </p:cNvSpPr>
          <p:nvPr/>
        </p:nvSpPr>
        <p:spPr>
          <a:xfrm>
            <a:off x="838200" y="450007"/>
            <a:ext cx="1051560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Kr-Kx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334B88-1B5E-48F5-B951-8959208EB6FD}"/>
                  </a:ext>
                </a:extLst>
              </p:cNvPr>
              <p:cNvSpPr txBox="1"/>
              <p:nvPr/>
            </p:nvSpPr>
            <p:spPr>
              <a:xfrm>
                <a:off x="1114425" y="1533775"/>
                <a:ext cx="2209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334B88-1B5E-48F5-B951-8959208EB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1533775"/>
                <a:ext cx="2209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65E38D-3EE8-4CB5-9E5E-74F9C1924408}"/>
                  </a:ext>
                </a:extLst>
              </p:cNvPr>
              <p:cNvSpPr txBox="1"/>
              <p:nvPr/>
            </p:nvSpPr>
            <p:spPr>
              <a:xfrm>
                <a:off x="838200" y="2016952"/>
                <a:ext cx="4305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𝑖𝑔𝑒𝑛𝑣𝑎𝑙𝑢𝑒𝑠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𝑠𝑖𝑠𝑡𝑒𝑚𝑖𝑛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𝑘𝑢𝑡𝑢𝑝𝑙𝑎𝑟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65E38D-3EE8-4CB5-9E5E-74F9C1924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6952"/>
                <a:ext cx="43053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3706EB8-D7DC-4659-8435-2A3315879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82" y="2399500"/>
            <a:ext cx="5181986" cy="3639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9DE8F0-72F4-4644-B878-6597DA6A3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003" y="741801"/>
            <a:ext cx="5353797" cy="3067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C8B216A-00C2-4726-A0FD-83B315D88059}"/>
                  </a:ext>
                </a:extLst>
              </p:cNvPr>
              <p:cNvSpPr txBox="1"/>
              <p:nvPr/>
            </p:nvSpPr>
            <p:spPr>
              <a:xfrm>
                <a:off x="6000003" y="373174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−→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𝐾𝑎𝑝𝑎𝑙𝚤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𝐻𝑎𝑡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C8B216A-00C2-4726-A0FD-83B315D88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003" y="3731741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47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FB33E63-9C1C-561B-8CEA-9A568036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EF7AE99-8526-4C42-AFF8-AB948E618991}"/>
              </a:ext>
            </a:extLst>
          </p:cNvPr>
          <p:cNvSpPr txBox="1">
            <a:spLocks/>
          </p:cNvSpPr>
          <p:nvPr/>
        </p:nvSpPr>
        <p:spPr>
          <a:xfrm>
            <a:off x="838200" y="450007"/>
            <a:ext cx="1051560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Kr-Kx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C92B54-95D4-472C-95C9-B1FC3DD4AC37}"/>
                  </a:ext>
                </a:extLst>
              </p:cNvPr>
              <p:cNvSpPr txBox="1"/>
              <p:nvPr/>
            </p:nvSpPr>
            <p:spPr>
              <a:xfrm>
                <a:off x="237378" y="103738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−→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𝐾𝑎𝑝𝑎𝑙𝚤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𝐻𝑎𝑡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C92B54-95D4-472C-95C9-B1FC3DD4A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78" y="1037382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17BC5-B67A-4262-B5F2-0B27606FA921}"/>
                  </a:ext>
                </a:extLst>
              </p:cNvPr>
              <p:cNvSpPr txBox="1"/>
              <p:nvPr/>
            </p:nvSpPr>
            <p:spPr>
              <a:xfrm>
                <a:off x="4885578" y="104023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𝑂𝑃</m:t>
                              </m:r>
                            </m:sub>
                          </m:sSub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𝚤𝑘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𝐻𝑎𝑡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17BC5-B67A-4262-B5F2-0B27606F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78" y="1040230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37FD0-0B7E-48B6-A03B-A274447CE0A1}"/>
                  </a:ext>
                </a:extLst>
              </p:cNvPr>
              <p:cNvSpPr txBox="1"/>
              <p:nvPr/>
            </p:nvSpPr>
            <p:spPr>
              <a:xfrm>
                <a:off x="3048000" y="1648513"/>
                <a:ext cx="6096000" cy="2674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tr-T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tr-T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tr-T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𝐴𝑥</m:t>
                      </m:r>
                      <m:r>
                        <a:rPr lang="tr-T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tr-T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𝐵𝑢</m:t>
                      </m:r>
                      <m:r>
                        <a:rPr lang="tr-T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tr-TR" dirty="0"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tr-T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𝑂𝑃</m:t>
                                  </m:r>
                                </m:sub>
                              </m:sSub>
                              <m: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tr-T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𝑂𝑃</m:t>
                                  </m:r>
                                </m:sub>
                              </m:sSub>
                              <m: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tr-T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tr-T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𝐶𝐿</m:t>
                                  </m:r>
                                </m:sub>
                              </m:sSub>
                              <m: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tr-T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𝐶𝐿</m:t>
                                  </m:r>
                                </m:sub>
                              </m:sSub>
                              <m: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tr-T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  <a:p>
                <a:endParaRPr lang="tr-T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effectLst/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tr-TR" b="0" i="1" smtClean="0">
                              <a:effectLst/>
                              <a:latin typeface="Cambria Math" panose="02040503050406030204" pitchFamily="18" charset="0"/>
                            </a:rPr>
                            <m:t>𝐶𝑙</m:t>
                          </m:r>
                        </m:sub>
                      </m:sSub>
                      <m:r>
                        <a:rPr lang="tr-TR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tr-TR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b="0" i="1" smtClean="0"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tr-TR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tr-TR" b="0" dirty="0">
                  <a:effectLst/>
                </a:endParaRPr>
              </a:p>
              <a:p>
                <a:r>
                  <a:rPr lang="tr-TR" dirty="0"/>
                  <a:t>	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tr-TR" b="0" i="1" smtClean="0">
                        <a:effectLst/>
                        <a:latin typeface="Cambria Math" panose="02040503050406030204" pitchFamily="18" charset="0"/>
                      </a:rPr>
                      <m:t>=(</m:t>
                    </m:r>
                    <m:r>
                      <a:rPr lang="tr-TR" b="0" i="1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tr-TR" b="0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effectLst/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tr-TR" b="0" i="1" smtClean="0">
                            <a:effectLst/>
                            <a:latin typeface="Cambria Math" panose="02040503050406030204" pitchFamily="18" charset="0"/>
                          </a:rPr>
                          <m:t>𝐶𝐿</m:t>
                        </m:r>
                      </m:sub>
                    </m:sSub>
                    <m:r>
                      <a:rPr lang="tr-TR" b="0" i="1" smtClean="0">
                        <a:effectLst/>
                        <a:latin typeface="Cambria Math" panose="02040503050406030204" pitchFamily="18" charset="0"/>
                      </a:rPr>
                      <m:t>)/</m:t>
                    </m:r>
                    <m:r>
                      <a:rPr lang="tr-TR" b="0" i="1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tr-TR" b="0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137FD0-0B7E-48B6-A03B-A274447C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648513"/>
                <a:ext cx="6096000" cy="2674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63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94554C5-05AA-932C-A432-3577476E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8831"/>
            <a:ext cx="10058400" cy="556921"/>
          </a:xfrm>
        </p:spPr>
        <p:txBody>
          <a:bodyPr>
            <a:normAutofit/>
          </a:bodyPr>
          <a:lstStyle/>
          <a:p>
            <a:r>
              <a:rPr lang="tr-TR" sz="28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Model Referans Adaptif Kontrol(MRAC)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7B506AE4-40A5-3706-4B9B-AFC6B2FD1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2393474F-3024-444B-B81B-D50132B349A4}"/>
              </a:ext>
            </a:extLst>
          </p:cNvPr>
          <p:cNvSpPr txBox="1">
            <a:spLocks/>
          </p:cNvSpPr>
          <p:nvPr/>
        </p:nvSpPr>
        <p:spPr>
          <a:xfrm>
            <a:off x="964454" y="1241425"/>
            <a:ext cx="10515600" cy="165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tr-T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MRAC temel amacı, kontrol edilen gerçek sistemin, belirli bir referans modelin davranışını takip etmesini sağlamak için kontrol edici çıktısını hesaplamaktır.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0" lvl="5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17F61F1-F50B-41E0-992D-05400B8C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02" y="2825460"/>
            <a:ext cx="6763694" cy="26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1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EC8A7-30EC-4515-B15C-494E7347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20" y="365125"/>
            <a:ext cx="2934109" cy="5744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5F4E0-EE09-4327-95E3-39D5BF4E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378" y="1090286"/>
            <a:ext cx="5391902" cy="4677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59892D-D401-4B6F-BD2A-9207DFFFA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479970"/>
            <a:ext cx="1485900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2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6FE30-282C-4466-963A-4EAAD217A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183" y="676275"/>
            <a:ext cx="9677111" cy="5157788"/>
          </a:xfrm>
        </p:spPr>
      </p:pic>
    </p:spTree>
    <p:extLst>
      <p:ext uri="{BB962C8B-B14F-4D97-AF65-F5344CB8AC3E}">
        <p14:creationId xmlns:p14="http://schemas.microsoft.com/office/powerpoint/2010/main" val="3890349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BE4A16-F397-48DD-AB39-9184A1323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9700"/>
            <a:ext cx="5162549" cy="545726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197F14-C86A-4118-8050-C8565347B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57" y="719700"/>
            <a:ext cx="5271043" cy="545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22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1A65-CBAA-4859-BD14-8D785CE7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00836-17C6-4B5D-AB29-8C11D6F6E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C7C04-BA74-4E64-A3F9-56175343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725"/>
            <a:ext cx="403974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E06D3C-454E-40B8-9D4F-60471F9C4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43" y="-85725"/>
            <a:ext cx="396501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4F6407-D7D5-4E15-B6E1-766E849D5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54" y="-85725"/>
            <a:ext cx="399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24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237239-F2BF-4A27-9474-5885FD32C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Deney Gamma Etkisi square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11E0742-B524-42AD-B125-BB3CB6D95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034" y="1590675"/>
            <a:ext cx="8234109" cy="4586288"/>
          </a:xfrm>
        </p:spPr>
      </p:pic>
    </p:spTree>
    <p:extLst>
      <p:ext uri="{BB962C8B-B14F-4D97-AF65-F5344CB8AC3E}">
        <p14:creationId xmlns:p14="http://schemas.microsoft.com/office/powerpoint/2010/main" val="36272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1F8C-A2E9-4F13-887A-D498750F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DAB3-5EBB-4AFE-AC2C-680CA86EB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549CF-9B5B-431C-8E89-0C9507BC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0"/>
            <a:ext cx="439305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69CF8-50C7-4F1A-AD3A-5CF84328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8" y="-95250"/>
            <a:ext cx="434842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B66D2-11B6-4483-B3F1-57CE390B1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909" y="-95250"/>
            <a:ext cx="4348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2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54CD33-B119-405E-8C8A-915617A25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857" y="1825625"/>
            <a:ext cx="7812286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1071B0-7570-450E-9E34-F67180B03B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Gamma Etkisi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071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6A4B-F960-4C2B-9821-0253CDE6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C8A5FB-F15C-4B52-B38C-39F9C91A49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Sıvı-Seviye Deneyi Gamma Etkisi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29893E-5E81-492D-BFCC-2F9E7395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9186"/>
            <a:ext cx="3433762" cy="3838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A7715-7D83-43A9-ACF3-6E6BD55A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19" y="1119186"/>
            <a:ext cx="3433762" cy="3838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700DD5-B48D-4E5D-961D-9235F753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331" y="1119185"/>
            <a:ext cx="32480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4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3D3D2-DEA8-4D27-81DF-0B2BC0A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955C7-E513-48CE-B1F7-66A36A81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997FF-971B-4A28-AF55-1526A418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33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43E35-2CB0-414F-9972-3DC53FB9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02" y="0"/>
            <a:ext cx="434859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019530-8906-406E-B73D-7A81B8172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676" y="-85725"/>
            <a:ext cx="4318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67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ADF58-3556-4E96-A470-CDC05ADF7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921" y="1787525"/>
            <a:ext cx="5114803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00C1DD-1689-4D2B-A6FC-3C3654DA97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6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 – Sıvı Seviye kr-kx başlangıç değeri etkisi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2CB4ADF-3593-48A6-8114-0407C8F61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12" y="2000250"/>
            <a:ext cx="46577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98E9743-EB63-54D9-B35D-62FD9B3D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933"/>
            <a:ext cx="10515600" cy="520699"/>
          </a:xfrm>
        </p:spPr>
        <p:txBody>
          <a:bodyPr>
            <a:noAutofit/>
          </a:bodyPr>
          <a:lstStyle/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Gerçek ve Referans Model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57540E63-351A-BA47-CD1F-A5BADCD3E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B89439-EC34-472D-ADE8-66BE9D95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7" y="1089244"/>
            <a:ext cx="5668166" cy="1152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63046A-AAE8-4BE0-B705-AFE5F67E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85" y="1064515"/>
            <a:ext cx="4943915" cy="1539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2428E6-5040-45A2-B3F9-FC80F3E3CF1C}"/>
                  </a:ext>
                </a:extLst>
              </p:cNvPr>
              <p:cNvSpPr txBox="1"/>
              <p:nvPr/>
            </p:nvSpPr>
            <p:spPr>
              <a:xfrm>
                <a:off x="6096000" y="2713993"/>
                <a:ext cx="6096000" cy="890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2428E6-5040-45A2-B3F9-FC80F3E3C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13993"/>
                <a:ext cx="6096000" cy="890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64AFDF-ED59-471D-B496-88FEBF2A25EF}"/>
                  </a:ext>
                </a:extLst>
              </p:cNvPr>
              <p:cNvSpPr txBox="1"/>
              <p:nvPr/>
            </p:nvSpPr>
            <p:spPr>
              <a:xfrm>
                <a:off x="-175817" y="2756414"/>
                <a:ext cx="6096000" cy="394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64AFDF-ED59-471D-B496-88FEBF2A2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817" y="2756414"/>
                <a:ext cx="6096000" cy="3945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970348B-207F-459A-80E2-93C59AE40BE0}"/>
              </a:ext>
            </a:extLst>
          </p:cNvPr>
          <p:cNvGrpSpPr/>
          <p:nvPr/>
        </p:nvGrpSpPr>
        <p:grpSpPr>
          <a:xfrm>
            <a:off x="838200" y="3914775"/>
            <a:ext cx="5571685" cy="1083569"/>
            <a:chOff x="838200" y="3914775"/>
            <a:chExt cx="5571685" cy="108356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538D46-9022-40B4-8EC6-F58DEEF0FC4E}"/>
                    </a:ext>
                  </a:extLst>
                </p:cNvPr>
                <p:cNvSpPr txBox="1"/>
                <p:nvPr/>
              </p:nvSpPr>
              <p:spPr>
                <a:xfrm>
                  <a:off x="838200" y="4082604"/>
                  <a:ext cx="3762375" cy="8902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538D46-9022-40B4-8EC6-F58DEEF0F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082604"/>
                  <a:ext cx="3762375" cy="8902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C4303E09-40D7-46CB-A8C2-D58D8FB2FFB9}"/>
                </a:ext>
              </a:extLst>
            </p:cNvPr>
            <p:cNvSpPr/>
            <p:nvPr/>
          </p:nvSpPr>
          <p:spPr>
            <a:xfrm>
              <a:off x="3562350" y="3914775"/>
              <a:ext cx="295275" cy="1083569"/>
            </a:xfrm>
            <a:prstGeom prst="rightBracke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D8D822-CE8D-4C24-AC07-19C23DA01F35}"/>
                </a:ext>
              </a:extLst>
            </p:cNvPr>
            <p:cNvSpPr txBox="1"/>
            <p:nvPr/>
          </p:nvSpPr>
          <p:spPr>
            <a:xfrm>
              <a:off x="3857229" y="4173794"/>
              <a:ext cx="255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Model Eşleşme Şartı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843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008527-E8A9-4D24-9107-9C9833A1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62" y="1966911"/>
            <a:ext cx="4648200" cy="3838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97DE4-E053-42C3-B126-5697F4F3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1966910"/>
            <a:ext cx="4657725" cy="38385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83B1EB-B91E-42CB-9D85-30BB0CC16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Etkisi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83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DAF68-3AE3-4880-9E8A-91A7EDD2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46DC39-F144-45AE-94C2-C915FE5A5F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7" y="2247897"/>
            <a:ext cx="5134296" cy="372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BAEB8-430C-4D56-971E-570E474DC22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2225991"/>
            <a:ext cx="4648204" cy="37652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3507A67-2F11-41AE-8818-00A350EE2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362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Etkisi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31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B4D8-0B16-4833-8B7E-E1A71496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E9E15-3270-422D-B6CD-6DBE5B2C5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242" y="0"/>
            <a:ext cx="3648295" cy="671916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57A812-866C-45D1-AB1E-EDC7190E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462" y="0"/>
            <a:ext cx="3760402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833D2E-1F13-4F54-811B-280BB2870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410" y="0"/>
            <a:ext cx="3769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9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7A465-253E-48E5-AEB2-FECB9D9E8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461" y="1425575"/>
            <a:ext cx="7821328" cy="4351338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C3B4055-673A-43AC-9DD7-79F986AB08D5}"/>
              </a:ext>
            </a:extLst>
          </p:cNvPr>
          <p:cNvSpPr txBox="1">
            <a:spLocks/>
          </p:cNvSpPr>
          <p:nvPr/>
        </p:nvSpPr>
        <p:spPr>
          <a:xfrm>
            <a:off x="838200" y="450007"/>
            <a:ext cx="1051560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Deney Ts Etkisi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16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E9C08D-7875-4FB0-8009-12CB0012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263" y="1825625"/>
            <a:ext cx="7841473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9192EF-53AD-4E86-9681-F7B94956BA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 etkisi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21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E9BE-32F9-47E5-AB10-DF7E750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9A0A-DB96-4C2A-91A5-7B277493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D9685-0424-4010-97BA-12297DF2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354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61C40-7EC3-4932-888D-0A0761E9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06" y="0"/>
            <a:ext cx="6133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51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4FBC530-6F96-45EE-B4B4-8DEE5A83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284" y="2953741"/>
            <a:ext cx="6913550" cy="950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kern="1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TEŞEKKÜRLER…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D60D0F55-41C6-0428-FE44-A3E444C8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465459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A61069-2818-43B3-9F76-3120654B42F9}"/>
              </a:ext>
            </a:extLst>
          </p:cNvPr>
          <p:cNvSpPr txBox="1">
            <a:spLocks/>
          </p:cNvSpPr>
          <p:nvPr/>
        </p:nvSpPr>
        <p:spPr>
          <a:xfrm>
            <a:off x="723900" y="264370"/>
            <a:ext cx="10515600" cy="511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20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88D6E-A58E-43E9-9F6F-C23F94C5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4" y="962947"/>
            <a:ext cx="10677525" cy="57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1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19F257-5865-4EDD-89B0-AA4A4AE8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063952"/>
            <a:ext cx="10153650" cy="54653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C3BF178-06FC-49F9-B9CF-45111D36B98C}"/>
              </a:ext>
            </a:extLst>
          </p:cNvPr>
          <p:cNvSpPr txBox="1">
            <a:spLocks/>
          </p:cNvSpPr>
          <p:nvPr/>
        </p:nvSpPr>
        <p:spPr>
          <a:xfrm>
            <a:off x="1019175" y="328741"/>
            <a:ext cx="1051560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– Matlab Sim Update – Runge Kutta model 5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25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8385-AFE4-4796-B2A6-9A16B789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5FCC-747C-48D4-BE6F-E12BA50E1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FC481-1F4B-4CEC-B375-FC20AFA9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354310"/>
            <a:ext cx="10839450" cy="52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5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387B4ED-124E-4F45-5640-6C6251D85A25}"/>
              </a:ext>
            </a:extLst>
          </p:cNvPr>
          <p:cNvSpPr txBox="1">
            <a:spLocks/>
          </p:cNvSpPr>
          <p:nvPr/>
        </p:nvSpPr>
        <p:spPr>
          <a:xfrm>
            <a:off x="838200" y="433933"/>
            <a:ext cx="10515600" cy="520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Gerçek ve Referans Model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9BC75DF1-D18F-7483-4189-7E38F13C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3698D7-7FC2-4E5C-80AC-ABCC5BA5B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64926"/>
            <a:ext cx="6590371" cy="20989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C99A838-82CC-4070-861F-CFD9E71DD817}"/>
              </a:ext>
            </a:extLst>
          </p:cNvPr>
          <p:cNvGrpSpPr/>
          <p:nvPr/>
        </p:nvGrpSpPr>
        <p:grpSpPr>
          <a:xfrm>
            <a:off x="-1523014" y="3223881"/>
            <a:ext cx="10070192" cy="2929444"/>
            <a:chOff x="-1523014" y="3223881"/>
            <a:chExt cx="10070192" cy="29294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721D335-FD07-425C-9743-70A0B95CF98D}"/>
                    </a:ext>
                  </a:extLst>
                </p:cNvPr>
                <p:cNvSpPr txBox="1"/>
                <p:nvPr/>
              </p:nvSpPr>
              <p:spPr>
                <a:xfrm>
                  <a:off x="-1523014" y="3223881"/>
                  <a:ext cx="6096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ⅇ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721D335-FD07-425C-9743-70A0B95CF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3014" y="3223881"/>
                  <a:ext cx="60960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5EF55A-A59F-4178-88DA-DDED2B5926B1}"/>
                    </a:ext>
                  </a:extLst>
                </p:cNvPr>
                <p:cNvSpPr txBox="1"/>
                <p:nvPr/>
              </p:nvSpPr>
              <p:spPr>
                <a:xfrm>
                  <a:off x="66675" y="3686762"/>
                  <a:ext cx="6858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</m:acc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̇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5EF55A-A59F-4178-88DA-DDED2B592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5" y="3686762"/>
                  <a:ext cx="68580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547242-9E61-40A7-B112-BFF63D71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3349" y="4194359"/>
              <a:ext cx="1629002" cy="9335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5B751B-0DD0-4E57-B4CB-64D85143149C}"/>
                    </a:ext>
                  </a:extLst>
                </p:cNvPr>
                <p:cNvSpPr txBox="1"/>
                <p:nvPr/>
              </p:nvSpPr>
              <p:spPr>
                <a:xfrm>
                  <a:off x="-1333500" y="5405773"/>
                  <a:ext cx="6858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</m:acc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5B751B-0DD0-4E57-B4CB-64D851431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33500" y="5405773"/>
                  <a:ext cx="68580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B98604-1BDF-4B71-85CC-C3AF2FA3429F}"/>
                    </a:ext>
                  </a:extLst>
                </p:cNvPr>
                <p:cNvSpPr txBox="1"/>
                <p:nvPr/>
              </p:nvSpPr>
              <p:spPr>
                <a:xfrm>
                  <a:off x="1681464" y="5422865"/>
                  <a:ext cx="6858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B98604-1BDF-4B71-85CC-C3AF2FA34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1464" y="5422865"/>
                  <a:ext cx="68580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C45E5A5-7AB3-4B13-9C12-692902763E3D}"/>
                    </a:ext>
                  </a:extLst>
                </p:cNvPr>
                <p:cNvSpPr txBox="1"/>
                <p:nvPr/>
              </p:nvSpPr>
              <p:spPr>
                <a:xfrm>
                  <a:off x="1689178" y="5783993"/>
                  <a:ext cx="6858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−→0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C45E5A5-7AB3-4B13-9C12-692902763E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178" y="5783993"/>
                  <a:ext cx="68580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939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668779-A0EE-09CC-4438-E422205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007"/>
            <a:ext cx="10515600" cy="587375"/>
          </a:xfrm>
        </p:spPr>
        <p:txBody>
          <a:bodyPr/>
          <a:lstStyle/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Lyapunov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8">
                <a:extLst>
                  <a:ext uri="{FF2B5EF4-FFF2-40B4-BE49-F238E27FC236}">
                    <a16:creationId xmlns:a16="http://schemas.microsoft.com/office/drawing/2014/main" id="{D4932BC9-48A4-A40E-4C57-7E6A619FF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437" y="1213843"/>
                <a:ext cx="10515600" cy="3285496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>
                  <a:lnSpc>
                    <a:spcPct val="16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tr-TR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tr-TR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tr-TR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tr-TR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den>
                    </m:f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den>
                    </m:f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tr-T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6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𝑑𝑒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den>
                    </m:f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tr-TR" sz="1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60000"/>
                  </a:lnSpc>
                </a:pPr>
                <a:r>
                  <a:rPr lang="en-US" sz="19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tr-TR" sz="19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tr-TR" sz="19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tr-TR" sz="19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tr-TR" sz="19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 −</m:t>
                        </m:r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den>
                    </m:f>
                    <m:d>
                      <m:d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tr-TR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tr-TR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tr-TR" sz="19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19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tr-TR" sz="19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𝑦𝑒</m:t>
                        </m:r>
                      </m:e>
                    </m:d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den>
                    </m:f>
                    <m:d>
                      <m:d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tr-TR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tr-TR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tr-TR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tr-TR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tr-T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𝑦𝑒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6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−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8">
                <a:extLst>
                  <a:ext uri="{FF2B5EF4-FFF2-40B4-BE49-F238E27FC236}">
                    <a16:creationId xmlns:a16="http://schemas.microsoft.com/office/drawing/2014/main" id="{D4932BC9-48A4-A40E-4C57-7E6A619FF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437" y="1213843"/>
                <a:ext cx="10515600" cy="3285496"/>
              </a:xfrm>
              <a:blipFill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Resim 8">
            <a:extLst>
              <a:ext uri="{FF2B5EF4-FFF2-40B4-BE49-F238E27FC236}">
                <a16:creationId xmlns:a16="http://schemas.microsoft.com/office/drawing/2014/main" id="{494B0E7B-1FFD-5EEC-EC54-730AAE7DD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917F2B8-49B9-46D3-B476-2C0C25988CFF}"/>
              </a:ext>
            </a:extLst>
          </p:cNvPr>
          <p:cNvSpPr txBox="1">
            <a:spLocks/>
          </p:cNvSpPr>
          <p:nvPr/>
        </p:nvSpPr>
        <p:spPr>
          <a:xfrm>
            <a:off x="443951" y="2648384"/>
            <a:ext cx="10515600" cy="936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tr-T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945646-AFDE-4349-B155-CEC984B1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05" y="4328058"/>
            <a:ext cx="1504950" cy="708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87836-AA51-4AFB-811A-63C7B4D3D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617" y="4916618"/>
            <a:ext cx="2011148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0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8779-A0EE-09CC-4438-E422205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007"/>
            <a:ext cx="10515600" cy="587375"/>
          </a:xfrm>
        </p:spPr>
        <p:txBody>
          <a:bodyPr/>
          <a:lstStyle/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Stability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94B0E7B-1FFD-5EEC-EC54-730AAE7DD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87358"/>
          <a:stretch/>
        </p:blipFill>
        <p:spPr>
          <a:xfrm>
            <a:off x="0" y="6347640"/>
            <a:ext cx="12192000" cy="51035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917F2B8-49B9-46D3-B476-2C0C25988CFF}"/>
              </a:ext>
            </a:extLst>
          </p:cNvPr>
          <p:cNvSpPr txBox="1">
            <a:spLocks/>
          </p:cNvSpPr>
          <p:nvPr/>
        </p:nvSpPr>
        <p:spPr>
          <a:xfrm>
            <a:off x="838047" y="2615376"/>
            <a:ext cx="10515600" cy="936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tr-T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16706D-9333-4FEB-836B-221425E24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537" y="1199163"/>
            <a:ext cx="3848863" cy="709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Non-Linear Dinamik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753689-3569-4832-AEC0-870A7A1B2500}"/>
                  </a:ext>
                </a:extLst>
              </p:cNvPr>
              <p:cNvSpPr txBox="1"/>
              <p:nvPr/>
            </p:nvSpPr>
            <p:spPr>
              <a:xfrm>
                <a:off x="6934200" y="1873287"/>
                <a:ext cx="24288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753689-3569-4832-AEC0-870A7A1B2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873287"/>
                <a:ext cx="242887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B4928B2-3450-43A7-8A57-3CD564975A87}"/>
              </a:ext>
            </a:extLst>
          </p:cNvPr>
          <p:cNvGrpSpPr/>
          <p:nvPr/>
        </p:nvGrpSpPr>
        <p:grpSpPr>
          <a:xfrm>
            <a:off x="-1417027" y="1285912"/>
            <a:ext cx="6167436" cy="3067115"/>
            <a:chOff x="-1417027" y="1285912"/>
            <a:chExt cx="6167436" cy="3067115"/>
          </a:xfrm>
        </p:grpSpPr>
        <p:sp>
          <p:nvSpPr>
            <p:cNvPr id="23" name="Content Placeholder 4">
              <a:extLst>
                <a:ext uri="{FF2B5EF4-FFF2-40B4-BE49-F238E27FC236}">
                  <a16:creationId xmlns:a16="http://schemas.microsoft.com/office/drawing/2014/main" id="{9915CC7A-55F2-4D0A-9D23-BC1FC33B2A5D}"/>
                </a:ext>
              </a:extLst>
            </p:cNvPr>
            <p:cNvSpPr txBox="1">
              <a:spLocks/>
            </p:cNvSpPr>
            <p:nvPr/>
          </p:nvSpPr>
          <p:spPr>
            <a:xfrm>
              <a:off x="475639" y="1285912"/>
              <a:ext cx="2972563" cy="587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tr-TR" dirty="0"/>
                <a:t>Linear  Dinamik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40FCB2A-CD98-4875-A92E-BD13569C4006}"/>
                    </a:ext>
                  </a:extLst>
                </p:cNvPr>
                <p:cNvSpPr txBox="1"/>
                <p:nvPr/>
              </p:nvSpPr>
              <p:spPr>
                <a:xfrm>
                  <a:off x="-1417027" y="1908806"/>
                  <a:ext cx="616743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40FCB2A-CD98-4875-A92E-BD13569C4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17027" y="1908806"/>
                  <a:ext cx="6167436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177A5F-05E5-4D42-B38A-87B68E53A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39" y="2590656"/>
              <a:ext cx="2629267" cy="176237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F79BB4-C09A-4FB9-8ABC-7CB81D50383F}"/>
                  </a:ext>
                </a:extLst>
              </p:cNvPr>
              <p:cNvSpPr txBox="1"/>
              <p:nvPr/>
            </p:nvSpPr>
            <p:spPr>
              <a:xfrm>
                <a:off x="5704244" y="2352960"/>
                <a:ext cx="4438649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tr-T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Sistemin Denge noktası olsun.</a:t>
                </a:r>
                <a:endParaRPr lang="en-US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tr-TR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tr-TR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tr-TR" dirty="0"/>
              </a:p>
              <a:p>
                <a:r>
                  <a:rPr lang="tr-TR" dirty="0"/>
                  <a:t>Scalar, türevi alınabilir ve x statelerini içeren,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tr-TR" dirty="0"/>
                  <a:t> etrafında komşu olan noktaları içeren D seti etrafında tanımlı bir</a:t>
                </a:r>
                <a:r>
                  <a:rPr lang="tr-TR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/>
                  <a:t> foksiyonu bulabildiğimizi varsayalım. Bu fonksiyon incelenerek sistemin stabilitesi değerlendirilebilir.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F79BB4-C09A-4FB9-8ABC-7CB81D5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44" y="2352960"/>
                <a:ext cx="4438649" cy="2585323"/>
              </a:xfrm>
              <a:prstGeom prst="rect">
                <a:avLst/>
              </a:prstGeom>
              <a:blipFill>
                <a:blip r:embed="rId6"/>
                <a:stretch>
                  <a:fillRect l="-123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5D34C5-E7E2-4190-8B4F-3A1ACF95F5DD}"/>
                  </a:ext>
                </a:extLst>
              </p14:cNvPr>
              <p14:cNvContentPartPr/>
              <p14:nvPr/>
            </p14:nvContentPartPr>
            <p14:xfrm>
              <a:off x="5769360" y="235296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5D34C5-E7E2-4190-8B4F-3A1ACF95F5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0000" y="2343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41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245E-A6BD-4870-BEAD-3A108510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00"/>
            <a:ext cx="8420100" cy="5873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dirty="0"/>
              <a:t>1.D seti içerisindeki tüm stateler etrafında local pozitif tanımlı olmalı.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04BEF8-AFD1-41A1-BAAE-98333A9B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007"/>
            <a:ext cx="10515600" cy="587375"/>
          </a:xfrm>
        </p:spPr>
        <p:txBody>
          <a:bodyPr/>
          <a:lstStyle/>
          <a:p>
            <a:r>
              <a:rPr lang="tr-TR" sz="2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Lyapunov Fonksiyon Adayının Özellikleri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50E01-2F84-4D61-B47E-490DA373D0B1}"/>
                  </a:ext>
                </a:extLst>
              </p:cNvPr>
              <p:cNvSpPr txBox="1"/>
              <p:nvPr/>
            </p:nvSpPr>
            <p:spPr>
              <a:xfrm>
                <a:off x="1600200" y="2208252"/>
                <a:ext cx="154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B50E01-2F84-4D61-B47E-490DA373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208252"/>
                <a:ext cx="154305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B1B648-A9C0-4882-B06B-03B4A32D91CD}"/>
                  </a:ext>
                </a:extLst>
              </p:cNvPr>
              <p:cNvSpPr txBox="1"/>
              <p:nvPr/>
            </p:nvSpPr>
            <p:spPr>
              <a:xfrm>
                <a:off x="6096000" y="2122462"/>
                <a:ext cx="1543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B1B648-A9C0-4882-B06B-03B4A32D9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22462"/>
                <a:ext cx="15430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9D3225-3C9C-4C3B-A815-86A839E30BB9}"/>
              </a:ext>
            </a:extLst>
          </p:cNvPr>
          <p:cNvSpPr txBox="1">
            <a:spLocks/>
          </p:cNvSpPr>
          <p:nvPr/>
        </p:nvSpPr>
        <p:spPr>
          <a:xfrm>
            <a:off x="838200" y="2958257"/>
            <a:ext cx="9182100" cy="58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2200" dirty="0"/>
              <a:t>2. İlk türevi negatif semi-definite olmalı.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C9FD4C-E561-49CB-9470-823561A27F96}"/>
                  </a:ext>
                </a:extLst>
              </p:cNvPr>
              <p:cNvSpPr txBox="1"/>
              <p:nvPr/>
            </p:nvSpPr>
            <p:spPr>
              <a:xfrm>
                <a:off x="1704975" y="3823100"/>
                <a:ext cx="6096000" cy="377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                   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C9FD4C-E561-49CB-9470-823561A27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5" y="3823100"/>
                <a:ext cx="6096000" cy="377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026838-3998-4D8A-8BEF-76EDB662E4E3}"/>
                  </a:ext>
                </a:extLst>
              </p:cNvPr>
              <p:cNvSpPr txBox="1"/>
              <p:nvPr/>
            </p:nvSpPr>
            <p:spPr>
              <a:xfrm>
                <a:off x="2000250" y="4889500"/>
                <a:ext cx="6096000" cy="377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ymptotically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Stable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026838-3998-4D8A-8BEF-76EDB662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0" y="4889500"/>
                <a:ext cx="6096000" cy="377989"/>
              </a:xfrm>
              <a:prstGeom prst="rect">
                <a:avLst/>
              </a:prstGeom>
              <a:blipFill>
                <a:blip r:embed="rId5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6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0943C-CE73-43A4-B366-F4DE9937266F}"/>
                  </a:ext>
                </a:extLst>
              </p:cNvPr>
              <p:cNvSpPr txBox="1"/>
              <p:nvPr/>
            </p:nvSpPr>
            <p:spPr>
              <a:xfrm>
                <a:off x="953472" y="1035538"/>
                <a:ext cx="240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50943C-CE73-43A4-B366-F4DE99372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72" y="1035538"/>
                <a:ext cx="240487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C511670-F035-4F51-AA4C-BA1C9688BFD6}"/>
              </a:ext>
            </a:extLst>
          </p:cNvPr>
          <p:cNvGrpSpPr/>
          <p:nvPr/>
        </p:nvGrpSpPr>
        <p:grpSpPr>
          <a:xfrm>
            <a:off x="2626822" y="2011679"/>
            <a:ext cx="5902036" cy="1862049"/>
            <a:chOff x="2626822" y="2011679"/>
            <a:chExt cx="5902036" cy="186204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1D01D9E-FBE8-43D4-8B02-747BF07C74DA}"/>
                </a:ext>
              </a:extLst>
            </p:cNvPr>
            <p:cNvCxnSpPr/>
            <p:nvPr/>
          </p:nvCxnSpPr>
          <p:spPr>
            <a:xfrm>
              <a:off x="2626822" y="2743200"/>
              <a:ext cx="590203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AC2F539-61E5-431A-BF6B-41FF2967EB3F}"/>
                    </a:ext>
                  </a:extLst>
                </p:cNvPr>
                <p:cNvSpPr txBox="1"/>
                <p:nvPr/>
              </p:nvSpPr>
              <p:spPr>
                <a:xfrm>
                  <a:off x="5239529" y="3237206"/>
                  <a:ext cx="7098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AC2F539-61E5-431A-BF6B-41FF2967E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529" y="3237206"/>
                  <a:ext cx="70987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310" r="-7759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D1FA9A3-D231-4ECA-9460-E637EFEDF175}"/>
                </a:ext>
              </a:extLst>
            </p:cNvPr>
            <p:cNvCxnSpPr>
              <a:endCxn id="4" idx="0"/>
            </p:cNvCxnSpPr>
            <p:nvPr/>
          </p:nvCxnSpPr>
          <p:spPr>
            <a:xfrm>
              <a:off x="5594466" y="2811780"/>
              <a:ext cx="0" cy="425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62ACF0-88B7-433C-9226-CD5019A705A7}"/>
                </a:ext>
              </a:extLst>
            </p:cNvPr>
            <p:cNvCxnSpPr/>
            <p:nvPr/>
          </p:nvCxnSpPr>
          <p:spPr>
            <a:xfrm>
              <a:off x="3535680" y="2811780"/>
              <a:ext cx="0" cy="425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6F3C03B-9C90-4D42-9B0D-9A4C070C104B}"/>
                    </a:ext>
                  </a:extLst>
                </p:cNvPr>
                <p:cNvSpPr txBox="1"/>
                <p:nvPr/>
              </p:nvSpPr>
              <p:spPr>
                <a:xfrm>
                  <a:off x="2998403" y="3343796"/>
                  <a:ext cx="10745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6F3C03B-9C90-4D42-9B0D-9A4C070C1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403" y="3343796"/>
                  <a:ext cx="107455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FA3F6AB-4C2F-4D40-B021-89EF8F77D214}"/>
                    </a:ext>
                  </a:extLst>
                </p:cNvPr>
                <p:cNvSpPr txBox="1"/>
                <p:nvPr/>
              </p:nvSpPr>
              <p:spPr>
                <a:xfrm>
                  <a:off x="6808403" y="3237206"/>
                  <a:ext cx="107455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FA3F6AB-4C2F-4D40-B021-89EF8F77D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403" y="3237206"/>
                  <a:ext cx="1074554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E03FAF-DCF1-4A9F-A40B-945746A39CA7}"/>
                </a:ext>
              </a:extLst>
            </p:cNvPr>
            <p:cNvCxnSpPr/>
            <p:nvPr/>
          </p:nvCxnSpPr>
          <p:spPr>
            <a:xfrm>
              <a:off x="7345680" y="2743200"/>
              <a:ext cx="0" cy="425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9122A9-3F7D-4908-98CF-612594970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6389" y="2413462"/>
              <a:ext cx="9058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FB0A120-EBD7-4ED8-860D-5AC251DE2FBB}"/>
                </a:ext>
              </a:extLst>
            </p:cNvPr>
            <p:cNvCxnSpPr>
              <a:cxnSpLocks/>
            </p:cNvCxnSpPr>
            <p:nvPr/>
          </p:nvCxnSpPr>
          <p:spPr>
            <a:xfrm>
              <a:off x="3535680" y="2432858"/>
              <a:ext cx="83155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B37CC6E4-1B77-41DF-B199-41A327B19AC9}"/>
                </a:ext>
              </a:extLst>
            </p:cNvPr>
            <p:cNvSpPr/>
            <p:nvPr/>
          </p:nvSpPr>
          <p:spPr>
            <a:xfrm>
              <a:off x="4902034" y="2011680"/>
              <a:ext cx="152126" cy="186204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Bracket 24">
              <a:extLst>
                <a:ext uri="{FF2B5EF4-FFF2-40B4-BE49-F238E27FC236}">
                  <a16:creationId xmlns:a16="http://schemas.microsoft.com/office/drawing/2014/main" id="{82FE9BF3-BDFD-454A-B4F9-13E5CEA1CCEC}"/>
                </a:ext>
              </a:extLst>
            </p:cNvPr>
            <p:cNvSpPr/>
            <p:nvPr/>
          </p:nvSpPr>
          <p:spPr>
            <a:xfrm>
              <a:off x="5989599" y="2011679"/>
              <a:ext cx="172901" cy="186204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56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B839-A2F8-4EE9-ACC4-153910F2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9288</TotalTime>
  <Words>760</Words>
  <Application>Microsoft Office PowerPoint</Application>
  <PresentationFormat>Widescreen</PresentationFormat>
  <Paragraphs>134</Paragraphs>
  <Slides>39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Model Referans Adaptif Kontrol    </vt:lpstr>
      <vt:lpstr>1. Model Referans Adaptif Kontrol(MRAC)</vt:lpstr>
      <vt:lpstr>1.1 Gerçek ve Referans Model</vt:lpstr>
      <vt:lpstr>PowerPoint Presentation</vt:lpstr>
      <vt:lpstr>Lyapunov</vt:lpstr>
      <vt:lpstr>Stability</vt:lpstr>
      <vt:lpstr>Lyapunov Fonksiyon Adayının Özellikleri</vt:lpstr>
      <vt:lpstr>PowerPoint Presentation</vt:lpstr>
      <vt:lpstr>PowerPoint Presentation</vt:lpstr>
      <vt:lpstr>MIT</vt:lpstr>
      <vt:lpstr>Gradyan Nedir ?</vt:lpstr>
      <vt:lpstr>MIT</vt:lpstr>
      <vt:lpstr>MIT – State Space Form</vt:lpstr>
      <vt:lpstr>PowerPoint Presentation</vt:lpstr>
      <vt:lpstr>MIT – State Space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Deney Gamma Etkisi square</vt:lpstr>
      <vt:lpstr>PowerPoint Presentation</vt:lpstr>
      <vt:lpstr>Gamma Etkisi</vt:lpstr>
      <vt:lpstr>Sıvı-Seviye Deneyi Gamma Etkisi</vt:lpstr>
      <vt:lpstr>PowerPoint Presentation</vt:lpstr>
      <vt:lpstr>pH – Sıvı Seviye kr-kx başlangıç değeri etkisi</vt:lpstr>
      <vt:lpstr>Model Etkisi</vt:lpstr>
      <vt:lpstr>Model Etkisi</vt:lpstr>
      <vt:lpstr>PowerPoint Presentation</vt:lpstr>
      <vt:lpstr>PowerPoint Presentation</vt:lpstr>
      <vt:lpstr>ts etkisi</vt:lpstr>
      <vt:lpstr>PowerPoint Presentation</vt:lpstr>
      <vt:lpstr>TEŞEKKÜRLER…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Ismet KOCER</dc:creator>
  <cp:lastModifiedBy>Ismet KOCER</cp:lastModifiedBy>
  <cp:revision>398</cp:revision>
  <dcterms:created xsi:type="dcterms:W3CDTF">2023-02-25T15:46:11Z</dcterms:created>
  <dcterms:modified xsi:type="dcterms:W3CDTF">2024-09-06T17:38:33Z</dcterms:modified>
</cp:coreProperties>
</file>